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64" r:id="rId4"/>
    <p:sldId id="259" r:id="rId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886"/>
    <a:srgbClr val="F7F7F7"/>
    <a:srgbClr val="2A5054"/>
    <a:srgbClr val="488990"/>
    <a:srgbClr val="3E9599"/>
    <a:srgbClr val="40829B"/>
    <a:srgbClr val="38976C"/>
    <a:srgbClr val="10B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226" y="-2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AE7A5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AE7A5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AE7A5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6008" y="457200"/>
            <a:ext cx="8229600" cy="4229100"/>
          </a:xfrm>
          <a:custGeom>
            <a:avLst/>
            <a:gdLst/>
            <a:ahLst/>
            <a:cxnLst/>
            <a:rect l="l" t="t" r="r" b="b"/>
            <a:pathLst>
              <a:path w="8229600" h="4229100">
                <a:moveTo>
                  <a:pt x="0" y="0"/>
                </a:moveTo>
                <a:lnTo>
                  <a:pt x="8229600" y="0"/>
                </a:lnTo>
                <a:lnTo>
                  <a:pt x="8229600" y="4229099"/>
                </a:lnTo>
                <a:lnTo>
                  <a:pt x="0" y="4229099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365374"/>
            <a:ext cx="571128" cy="45481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77739" y="2365374"/>
            <a:ext cx="566259" cy="45481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582599" y="1550700"/>
            <a:ext cx="5561965" cy="3592829"/>
          </a:xfrm>
          <a:custGeom>
            <a:avLst/>
            <a:gdLst/>
            <a:ahLst/>
            <a:cxnLst/>
            <a:rect l="l" t="t" r="r" b="b"/>
            <a:pathLst>
              <a:path w="5561965" h="3592829">
                <a:moveTo>
                  <a:pt x="5561399" y="3592799"/>
                </a:moveTo>
                <a:lnTo>
                  <a:pt x="0" y="3592799"/>
                </a:lnTo>
                <a:lnTo>
                  <a:pt x="5561399" y="0"/>
                </a:lnTo>
                <a:lnTo>
                  <a:pt x="5561399" y="359279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0" y="2824500"/>
            <a:ext cx="7370445" cy="2319020"/>
          </a:xfrm>
          <a:custGeom>
            <a:avLst/>
            <a:gdLst/>
            <a:ahLst/>
            <a:cxnLst/>
            <a:rect l="l" t="t" r="r" b="b"/>
            <a:pathLst>
              <a:path w="7370445" h="2319020">
                <a:moveTo>
                  <a:pt x="7370400" y="2318999"/>
                </a:moveTo>
                <a:lnTo>
                  <a:pt x="0" y="2318999"/>
                </a:lnTo>
                <a:lnTo>
                  <a:pt x="0" y="0"/>
                </a:lnTo>
                <a:lnTo>
                  <a:pt x="7370400" y="2318999"/>
                </a:lnTo>
                <a:close/>
              </a:path>
            </a:pathLst>
          </a:custGeom>
          <a:solidFill>
            <a:srgbClr val="4470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203224" y="206250"/>
            <a:ext cx="8737600" cy="4731385"/>
          </a:xfrm>
          <a:custGeom>
            <a:avLst/>
            <a:gdLst/>
            <a:ahLst/>
            <a:cxnLst/>
            <a:rect l="l" t="t" r="r" b="b"/>
            <a:pathLst>
              <a:path w="8737600" h="4731385">
                <a:moveTo>
                  <a:pt x="8737499" y="4730999"/>
                </a:moveTo>
                <a:lnTo>
                  <a:pt x="0" y="4730999"/>
                </a:lnTo>
                <a:lnTo>
                  <a:pt x="0" y="0"/>
                </a:lnTo>
                <a:lnTo>
                  <a:pt x="8737499" y="0"/>
                </a:lnTo>
                <a:lnTo>
                  <a:pt x="8737499" y="4730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456008" y="457200"/>
            <a:ext cx="8229600" cy="4229100"/>
          </a:xfrm>
          <a:custGeom>
            <a:avLst/>
            <a:gdLst/>
            <a:ahLst/>
            <a:cxnLst/>
            <a:rect l="l" t="t" r="r" b="b"/>
            <a:pathLst>
              <a:path w="8229600" h="4229100">
                <a:moveTo>
                  <a:pt x="0" y="0"/>
                </a:moveTo>
                <a:lnTo>
                  <a:pt x="8229600" y="0"/>
                </a:lnTo>
                <a:lnTo>
                  <a:pt x="8229600" y="4229099"/>
                </a:lnTo>
                <a:lnTo>
                  <a:pt x="0" y="4229099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365374"/>
            <a:ext cx="571128" cy="45481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77739" y="2365374"/>
            <a:ext cx="566259" cy="454818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1047126" y="1816099"/>
            <a:ext cx="7055484" cy="0"/>
          </a:xfrm>
          <a:custGeom>
            <a:avLst/>
            <a:gdLst/>
            <a:ahLst/>
            <a:cxnLst/>
            <a:rect l="l" t="t" r="r" b="b"/>
            <a:pathLst>
              <a:path w="7055484">
                <a:moveTo>
                  <a:pt x="0" y="0"/>
                </a:moveTo>
                <a:lnTo>
                  <a:pt x="7055399" y="0"/>
                </a:lnTo>
              </a:path>
            </a:pathLst>
          </a:custGeom>
          <a:ln w="15874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33600" y="820545"/>
            <a:ext cx="4676798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AE7A5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mailto:kulkarnisahil882@gmail.co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hyperlink" Target="https://drive.google.com/file/d/11A8NOhdCy22-bZhqaq-KKSzWc2rF3VHL/view?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4135"/>
            <a:chOff x="0" y="0"/>
            <a:chExt cx="9144000" cy="5144135"/>
          </a:xfrm>
        </p:grpSpPr>
        <p:sp>
          <p:nvSpPr>
            <p:cNvPr id="4" name="object 4"/>
            <p:cNvSpPr/>
            <p:nvPr/>
          </p:nvSpPr>
          <p:spPr>
            <a:xfrm>
              <a:off x="30" y="2824500"/>
              <a:ext cx="7370445" cy="2319020"/>
            </a:xfrm>
            <a:custGeom>
              <a:avLst/>
              <a:gdLst/>
              <a:ahLst/>
              <a:cxnLst/>
              <a:rect l="l" t="t" r="r" b="b"/>
              <a:pathLst>
                <a:path w="7370445" h="2319020">
                  <a:moveTo>
                    <a:pt x="7370400" y="2318999"/>
                  </a:moveTo>
                  <a:lnTo>
                    <a:pt x="0" y="2318999"/>
                  </a:lnTo>
                  <a:lnTo>
                    <a:pt x="0" y="0"/>
                  </a:lnTo>
                  <a:lnTo>
                    <a:pt x="7370400" y="2318999"/>
                  </a:lnTo>
                  <a:close/>
                </a:path>
              </a:pathLst>
            </a:custGeom>
            <a:solidFill>
              <a:srgbClr val="007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2599" y="1550700"/>
              <a:ext cx="5561965" cy="3592829"/>
            </a:xfrm>
            <a:custGeom>
              <a:avLst/>
              <a:gdLst/>
              <a:ahLst/>
              <a:cxnLst/>
              <a:rect l="l" t="t" r="r" b="b"/>
              <a:pathLst>
                <a:path w="5561965" h="3592829">
                  <a:moveTo>
                    <a:pt x="5561399" y="3592799"/>
                  </a:moveTo>
                  <a:lnTo>
                    <a:pt x="0" y="3592799"/>
                  </a:lnTo>
                  <a:lnTo>
                    <a:pt x="5561399" y="0"/>
                  </a:lnTo>
                  <a:lnTo>
                    <a:pt x="5561399" y="3592799"/>
                  </a:lnTo>
                  <a:close/>
                </a:path>
              </a:pathLst>
            </a:custGeom>
            <a:solidFill>
              <a:srgbClr val="C4A1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58905" y="0"/>
              <a:ext cx="4085590" cy="2052955"/>
            </a:xfrm>
            <a:custGeom>
              <a:avLst/>
              <a:gdLst/>
              <a:ahLst/>
              <a:cxnLst/>
              <a:rect l="l" t="t" r="r" b="b"/>
              <a:pathLst>
                <a:path w="4085590" h="2052955">
                  <a:moveTo>
                    <a:pt x="4085099" y="2052599"/>
                  </a:moveTo>
                  <a:lnTo>
                    <a:pt x="0" y="0"/>
                  </a:lnTo>
                  <a:lnTo>
                    <a:pt x="4085099" y="0"/>
                  </a:lnTo>
                  <a:lnTo>
                    <a:pt x="4085099" y="2052599"/>
                  </a:lnTo>
                  <a:close/>
                </a:path>
              </a:pathLst>
            </a:custGeom>
            <a:solidFill>
              <a:srgbClr val="23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3263" y="596"/>
              <a:ext cx="8737600" cy="4937125"/>
            </a:xfrm>
            <a:custGeom>
              <a:avLst/>
              <a:gdLst/>
              <a:ahLst/>
              <a:cxnLst/>
              <a:rect l="l" t="t" r="r" b="b"/>
              <a:pathLst>
                <a:path w="8737600" h="4937125">
                  <a:moveTo>
                    <a:pt x="8737511" y="205663"/>
                  </a:moveTo>
                  <a:lnTo>
                    <a:pt x="1987219" y="205663"/>
                  </a:lnTo>
                  <a:lnTo>
                    <a:pt x="2302294" y="0"/>
                  </a:lnTo>
                  <a:lnTo>
                    <a:pt x="2160587" y="0"/>
                  </a:lnTo>
                  <a:lnTo>
                    <a:pt x="1845513" y="205663"/>
                  </a:lnTo>
                  <a:lnTo>
                    <a:pt x="1732788" y="205663"/>
                  </a:lnTo>
                  <a:lnTo>
                    <a:pt x="2047862" y="0"/>
                  </a:lnTo>
                  <a:lnTo>
                    <a:pt x="1906155" y="0"/>
                  </a:lnTo>
                  <a:lnTo>
                    <a:pt x="1591081" y="205663"/>
                  </a:lnTo>
                  <a:lnTo>
                    <a:pt x="1478356" y="205663"/>
                  </a:lnTo>
                  <a:lnTo>
                    <a:pt x="1793430" y="0"/>
                  </a:lnTo>
                  <a:lnTo>
                    <a:pt x="1651723" y="0"/>
                  </a:lnTo>
                  <a:lnTo>
                    <a:pt x="1336649" y="205663"/>
                  </a:lnTo>
                  <a:lnTo>
                    <a:pt x="0" y="205663"/>
                  </a:lnTo>
                  <a:lnTo>
                    <a:pt x="0" y="4936655"/>
                  </a:lnTo>
                  <a:lnTo>
                    <a:pt x="8737511" y="4936655"/>
                  </a:lnTo>
                  <a:lnTo>
                    <a:pt x="8737511" y="2056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5383" y="596"/>
              <a:ext cx="2250440" cy="1044575"/>
            </a:xfrm>
            <a:custGeom>
              <a:avLst/>
              <a:gdLst/>
              <a:ahLst/>
              <a:cxnLst/>
              <a:rect l="l" t="t" r="r" b="b"/>
              <a:pathLst>
                <a:path w="2250440" h="1044575">
                  <a:moveTo>
                    <a:pt x="1741500" y="0"/>
                  </a:moveTo>
                  <a:lnTo>
                    <a:pt x="1599806" y="0"/>
                  </a:lnTo>
                  <a:lnTo>
                    <a:pt x="0" y="1044295"/>
                  </a:lnTo>
                  <a:lnTo>
                    <a:pt x="141706" y="1044295"/>
                  </a:lnTo>
                  <a:lnTo>
                    <a:pt x="1741500" y="0"/>
                  </a:lnTo>
                  <a:close/>
                </a:path>
                <a:path w="2250440" h="1044575">
                  <a:moveTo>
                    <a:pt x="1995932" y="0"/>
                  </a:moveTo>
                  <a:lnTo>
                    <a:pt x="1854225" y="0"/>
                  </a:lnTo>
                  <a:lnTo>
                    <a:pt x="254431" y="1044295"/>
                  </a:lnTo>
                  <a:lnTo>
                    <a:pt x="396138" y="1044295"/>
                  </a:lnTo>
                  <a:lnTo>
                    <a:pt x="1995932" y="0"/>
                  </a:lnTo>
                  <a:close/>
                </a:path>
                <a:path w="2250440" h="1044575">
                  <a:moveTo>
                    <a:pt x="2250363" y="0"/>
                  </a:moveTo>
                  <a:lnTo>
                    <a:pt x="2108657" y="0"/>
                  </a:lnTo>
                  <a:lnTo>
                    <a:pt x="508863" y="1044295"/>
                  </a:lnTo>
                  <a:lnTo>
                    <a:pt x="650570" y="1044295"/>
                  </a:lnTo>
                  <a:lnTo>
                    <a:pt x="2250363" y="0"/>
                  </a:lnTo>
                  <a:close/>
                </a:path>
              </a:pathLst>
            </a:custGeom>
            <a:solidFill>
              <a:srgbClr val="163E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57466" y="5092"/>
              <a:ext cx="1851660" cy="752475"/>
            </a:xfrm>
            <a:custGeom>
              <a:avLst/>
              <a:gdLst/>
              <a:ahLst/>
              <a:cxnLst/>
              <a:rect l="l" t="t" r="r" b="b"/>
              <a:pathLst>
                <a:path w="1851659" h="752475">
                  <a:moveTo>
                    <a:pt x="1249235" y="0"/>
                  </a:moveTo>
                  <a:lnTo>
                    <a:pt x="1188504" y="0"/>
                  </a:lnTo>
                  <a:lnTo>
                    <a:pt x="0" y="752106"/>
                  </a:lnTo>
                  <a:lnTo>
                    <a:pt x="60731" y="752106"/>
                  </a:lnTo>
                  <a:lnTo>
                    <a:pt x="1249235" y="0"/>
                  </a:lnTo>
                  <a:close/>
                </a:path>
                <a:path w="1851659" h="752475">
                  <a:moveTo>
                    <a:pt x="1550263" y="0"/>
                  </a:moveTo>
                  <a:lnTo>
                    <a:pt x="1489532" y="0"/>
                  </a:lnTo>
                  <a:lnTo>
                    <a:pt x="301015" y="752106"/>
                  </a:lnTo>
                  <a:lnTo>
                    <a:pt x="361746" y="752106"/>
                  </a:lnTo>
                  <a:lnTo>
                    <a:pt x="1550263" y="0"/>
                  </a:lnTo>
                  <a:close/>
                </a:path>
                <a:path w="1851659" h="752475">
                  <a:moveTo>
                    <a:pt x="1851279" y="0"/>
                  </a:moveTo>
                  <a:lnTo>
                    <a:pt x="1790547" y="0"/>
                  </a:lnTo>
                  <a:lnTo>
                    <a:pt x="602030" y="752106"/>
                  </a:lnTo>
                  <a:lnTo>
                    <a:pt x="662762" y="752106"/>
                  </a:lnTo>
                  <a:lnTo>
                    <a:pt x="1851279" y="0"/>
                  </a:lnTo>
                  <a:close/>
                </a:path>
              </a:pathLst>
            </a:custGeom>
            <a:solidFill>
              <a:srgbClr val="233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53022" y="4217860"/>
              <a:ext cx="2389505" cy="925830"/>
            </a:xfrm>
            <a:custGeom>
              <a:avLst/>
              <a:gdLst/>
              <a:ahLst/>
              <a:cxnLst/>
              <a:rect l="l" t="t" r="r" b="b"/>
              <a:pathLst>
                <a:path w="2389504" h="925829">
                  <a:moveTo>
                    <a:pt x="1612138" y="0"/>
                  </a:moveTo>
                  <a:lnTo>
                    <a:pt x="1462887" y="0"/>
                  </a:lnTo>
                  <a:lnTo>
                    <a:pt x="0" y="925728"/>
                  </a:lnTo>
                  <a:lnTo>
                    <a:pt x="149250" y="925728"/>
                  </a:lnTo>
                  <a:lnTo>
                    <a:pt x="1612138" y="0"/>
                  </a:lnTo>
                  <a:close/>
                </a:path>
                <a:path w="2389504" h="925829">
                  <a:moveTo>
                    <a:pt x="2000605" y="0"/>
                  </a:moveTo>
                  <a:lnTo>
                    <a:pt x="1851355" y="0"/>
                  </a:lnTo>
                  <a:lnTo>
                    <a:pt x="388467" y="925728"/>
                  </a:lnTo>
                  <a:lnTo>
                    <a:pt x="537718" y="925728"/>
                  </a:lnTo>
                  <a:lnTo>
                    <a:pt x="2000605" y="0"/>
                  </a:lnTo>
                  <a:close/>
                </a:path>
                <a:path w="2389504" h="925829">
                  <a:moveTo>
                    <a:pt x="2389073" y="0"/>
                  </a:moveTo>
                  <a:lnTo>
                    <a:pt x="2239822" y="0"/>
                  </a:lnTo>
                  <a:lnTo>
                    <a:pt x="776935" y="925728"/>
                  </a:lnTo>
                  <a:lnTo>
                    <a:pt x="926185" y="925728"/>
                  </a:lnTo>
                  <a:lnTo>
                    <a:pt x="2389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9148" y="4055655"/>
              <a:ext cx="2795905" cy="1083310"/>
            </a:xfrm>
            <a:custGeom>
              <a:avLst/>
              <a:gdLst/>
              <a:ahLst/>
              <a:cxnLst/>
              <a:rect l="l" t="t" r="r" b="b"/>
              <a:pathLst>
                <a:path w="2795905" h="1083310">
                  <a:moveTo>
                    <a:pt x="1886331" y="0"/>
                  </a:moveTo>
                  <a:lnTo>
                    <a:pt x="1711883" y="0"/>
                  </a:lnTo>
                  <a:lnTo>
                    <a:pt x="0" y="1083310"/>
                  </a:lnTo>
                  <a:lnTo>
                    <a:pt x="174447" y="1083310"/>
                  </a:lnTo>
                  <a:lnTo>
                    <a:pt x="1886331" y="0"/>
                  </a:lnTo>
                  <a:close/>
                </a:path>
                <a:path w="2795905" h="1083310">
                  <a:moveTo>
                    <a:pt x="2340876" y="0"/>
                  </a:moveTo>
                  <a:lnTo>
                    <a:pt x="2166416" y="0"/>
                  </a:lnTo>
                  <a:lnTo>
                    <a:pt x="454533" y="1083310"/>
                  </a:lnTo>
                  <a:lnTo>
                    <a:pt x="628980" y="1083310"/>
                  </a:lnTo>
                  <a:lnTo>
                    <a:pt x="2340876" y="0"/>
                  </a:lnTo>
                  <a:close/>
                </a:path>
                <a:path w="2795905" h="1083310">
                  <a:moveTo>
                    <a:pt x="2795409" y="0"/>
                  </a:moveTo>
                  <a:lnTo>
                    <a:pt x="2620949" y="0"/>
                  </a:lnTo>
                  <a:lnTo>
                    <a:pt x="909066" y="1083310"/>
                  </a:lnTo>
                  <a:lnTo>
                    <a:pt x="1083525" y="1083310"/>
                  </a:lnTo>
                  <a:lnTo>
                    <a:pt x="2795409" y="0"/>
                  </a:lnTo>
                  <a:close/>
                </a:path>
              </a:pathLst>
            </a:custGeom>
            <a:solidFill>
              <a:srgbClr val="007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619" cy="51434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78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335405" marR="5080" indent="-1323340">
              <a:lnSpc>
                <a:spcPts val="2590"/>
              </a:lnSpc>
              <a:spcBef>
                <a:spcPts val="425"/>
              </a:spcBef>
            </a:pPr>
            <a:r>
              <a:rPr spc="15" dirty="0"/>
              <a:t>TEAM</a:t>
            </a:r>
            <a:r>
              <a:rPr spc="-165" dirty="0"/>
              <a:t> </a:t>
            </a:r>
            <a:r>
              <a:rPr spc="-5" dirty="0"/>
              <a:t>DETAILS</a:t>
            </a:r>
            <a:r>
              <a:rPr spc="-160" dirty="0"/>
              <a:t> </a:t>
            </a:r>
            <a:r>
              <a:rPr spc="25" dirty="0"/>
              <a:t>AND</a:t>
            </a:r>
            <a:r>
              <a:rPr spc="-160" dirty="0"/>
              <a:t> </a:t>
            </a:r>
            <a:r>
              <a:rPr spc="80" dirty="0"/>
              <a:t>PROBLEM </a:t>
            </a:r>
            <a:r>
              <a:rPr spc="-745" dirty="0"/>
              <a:t> </a:t>
            </a:r>
            <a:r>
              <a:rPr spc="-20" dirty="0"/>
              <a:t>STATEMENT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11600" y="2289261"/>
            <a:ext cx="5820200" cy="21749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9215" indent="-57150">
              <a:spcBef>
                <a:spcPts val="60"/>
              </a:spcBef>
              <a:buSzPct val="95833"/>
              <a:buFont typeface="Arial"/>
              <a:buChar char="▪"/>
              <a:tabLst>
                <a:tab pos="69850" algn="l"/>
              </a:tabLst>
            </a:pP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Problem</a:t>
            </a:r>
            <a:r>
              <a:rPr sz="1200" b="1" spc="-1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Statement</a:t>
            </a:r>
            <a:r>
              <a:rPr sz="1200" b="1" spc="240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:</a:t>
            </a:r>
            <a:r>
              <a:rPr lang="en-US" sz="1200" b="1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lang="en-US" sz="1200" b="1" dirty="0">
                <a:solidFill>
                  <a:srgbClr val="10B511"/>
                </a:solidFill>
              </a:rPr>
              <a:t>Global Article </a:t>
            </a:r>
            <a:r>
              <a:rPr lang="en-US" sz="1200" b="1" dirty="0">
                <a:solidFill>
                  <a:srgbClr val="10B5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Summarization</a:t>
            </a:r>
            <a:r>
              <a:rPr lang="en-US" sz="1200" b="1" dirty="0">
                <a:solidFill>
                  <a:srgbClr val="10B511"/>
                </a:solidFill>
              </a:rPr>
              <a:t> and Link Analysis </a:t>
            </a:r>
            <a:r>
              <a:rPr lang="en-IN" sz="1200" b="1" dirty="0">
                <a:solidFill>
                  <a:srgbClr val="10B511"/>
                </a:solidFill>
              </a:rPr>
              <a:t>Platform</a:t>
            </a:r>
          </a:p>
          <a:p>
            <a:pPr marL="69215" indent="-57150">
              <a:spcBef>
                <a:spcPts val="60"/>
              </a:spcBef>
              <a:buSzPct val="95833"/>
              <a:buFont typeface="Arial"/>
              <a:buChar char="▪"/>
              <a:tabLst>
                <a:tab pos="69850" algn="l"/>
              </a:tabLst>
            </a:pPr>
            <a:endParaRPr sz="1400" b="1" dirty="0">
              <a:solidFill>
                <a:srgbClr val="10B511"/>
              </a:solidFill>
              <a:cs typeface="Calibri"/>
            </a:endParaRPr>
          </a:p>
          <a:p>
            <a:pPr marL="69215" indent="-57150">
              <a:lnSpc>
                <a:spcPct val="100000"/>
              </a:lnSpc>
              <a:buSzPct val="95833"/>
              <a:buFont typeface="Arial"/>
              <a:buChar char="▪"/>
              <a:tabLst>
                <a:tab pos="69850" algn="l"/>
              </a:tabLst>
            </a:pPr>
            <a:r>
              <a:rPr sz="1200" b="1" spc="-25" dirty="0">
                <a:solidFill>
                  <a:srgbClr val="AE7A51"/>
                </a:solidFill>
                <a:latin typeface="Calibri"/>
                <a:cs typeface="Calibri"/>
              </a:rPr>
              <a:t>Team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Name</a:t>
            </a:r>
            <a:r>
              <a:rPr sz="1200" b="1" spc="-2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:</a:t>
            </a:r>
            <a:r>
              <a:rPr lang="en-US" sz="1200" b="1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AINNOVATORS</a:t>
            </a:r>
          </a:p>
          <a:p>
            <a:pPr marL="69215" indent="-57150">
              <a:lnSpc>
                <a:spcPct val="100000"/>
              </a:lnSpc>
              <a:buSzPct val="95833"/>
              <a:buFont typeface="Arial"/>
              <a:buChar char="▪"/>
              <a:tabLst>
                <a:tab pos="69850" algn="l"/>
              </a:tabLst>
            </a:pPr>
            <a:endParaRPr sz="1400" dirty="0">
              <a:solidFill>
                <a:srgbClr val="10B511"/>
              </a:solidFill>
              <a:latin typeface="Calibri"/>
              <a:cs typeface="Calibri"/>
            </a:endParaRPr>
          </a:p>
          <a:p>
            <a:pPr marL="69215" indent="-57150">
              <a:lnSpc>
                <a:spcPct val="100000"/>
              </a:lnSpc>
              <a:buSzPct val="95833"/>
              <a:buFont typeface="Arial"/>
              <a:buChar char="▪"/>
              <a:tabLst>
                <a:tab pos="69850" algn="l"/>
              </a:tabLst>
            </a:pPr>
            <a:r>
              <a:rPr sz="1200" b="1" spc="-25" dirty="0">
                <a:solidFill>
                  <a:srgbClr val="AE7A51"/>
                </a:solidFill>
                <a:latin typeface="Calibri"/>
                <a:cs typeface="Calibri"/>
              </a:rPr>
              <a:t>Team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Leader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 Details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(Name,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Phone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AE7A51"/>
                </a:solidFill>
                <a:latin typeface="Calibri"/>
                <a:cs typeface="Calibri"/>
              </a:rPr>
              <a:t>Number,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Email) :</a:t>
            </a:r>
            <a:r>
              <a:rPr lang="en-US" sz="1200" b="1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lang="en-US" sz="1200" b="1" dirty="0">
                <a:solidFill>
                  <a:srgbClr val="10B5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SAHIL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 CHANDAN KULKARNI</a:t>
            </a:r>
          </a:p>
          <a:p>
            <a:pPr marL="12065">
              <a:lnSpc>
                <a:spcPct val="100000"/>
              </a:lnSpc>
              <a:buSzPct val="95833"/>
              <a:tabLst>
                <a:tab pos="69850" algn="l"/>
              </a:tabLst>
            </a:pP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                                                                                                8329076760</a:t>
            </a:r>
          </a:p>
          <a:p>
            <a:pPr marL="12065">
              <a:lnSpc>
                <a:spcPct val="100000"/>
              </a:lnSpc>
              <a:buSzPct val="95833"/>
              <a:tabLst>
                <a:tab pos="69850" algn="l"/>
              </a:tabLst>
            </a:pP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                                                                                                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  <a:hlinkClick r:id="rId7"/>
              </a:rPr>
              <a:t>kulkarnisahil882@gmail.com</a:t>
            </a:r>
            <a:endParaRPr lang="en-US" sz="1200" b="1" dirty="0">
              <a:solidFill>
                <a:srgbClr val="10B511"/>
              </a:solidFill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buSzPct val="95833"/>
              <a:tabLst>
                <a:tab pos="69850" algn="l"/>
              </a:tabLst>
            </a:pPr>
            <a:endParaRPr sz="1400" dirty="0">
              <a:solidFill>
                <a:srgbClr val="10B511"/>
              </a:solidFill>
              <a:latin typeface="Calibri"/>
              <a:cs typeface="Calibri"/>
            </a:endParaRPr>
          </a:p>
          <a:p>
            <a:pPr marL="69215" indent="-57150">
              <a:lnSpc>
                <a:spcPct val="100000"/>
              </a:lnSpc>
              <a:buSzPct val="95833"/>
              <a:buFont typeface="Arial"/>
              <a:buChar char="▪"/>
              <a:tabLst>
                <a:tab pos="69850" algn="l"/>
              </a:tabLst>
            </a:pP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Institution</a:t>
            </a:r>
            <a:r>
              <a:rPr sz="1200" b="1" spc="-1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Name</a:t>
            </a:r>
            <a:r>
              <a:rPr sz="1200" b="1" spc="-15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:</a:t>
            </a:r>
            <a:r>
              <a:rPr lang="en-US" sz="1200" b="1" dirty="0">
                <a:solidFill>
                  <a:srgbClr val="AE7A51"/>
                </a:solidFill>
                <a:latin typeface="Calibri"/>
                <a:cs typeface="Calibri"/>
              </a:rPr>
              <a:t>  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K.K. </a:t>
            </a:r>
            <a:r>
              <a:rPr lang="en-US" sz="1200" b="1" dirty="0" err="1">
                <a:solidFill>
                  <a:srgbClr val="10B511"/>
                </a:solidFill>
                <a:latin typeface="Calibri"/>
                <a:cs typeface="Calibri"/>
              </a:rPr>
              <a:t>Wagh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 Institute Of Engineering, Education and Research, Nashik</a:t>
            </a:r>
          </a:p>
          <a:p>
            <a:pPr marL="69215" indent="-57150">
              <a:lnSpc>
                <a:spcPct val="100000"/>
              </a:lnSpc>
              <a:buSzPct val="95833"/>
              <a:buFont typeface="Arial"/>
              <a:buChar char="▪"/>
              <a:tabLst>
                <a:tab pos="69850" algn="l"/>
              </a:tabLst>
            </a:pPr>
            <a:endParaRPr sz="1400" dirty="0">
              <a:latin typeface="Calibri"/>
              <a:cs typeface="Calibri"/>
            </a:endParaRPr>
          </a:p>
          <a:p>
            <a:pPr marL="69215" indent="-57150">
              <a:lnSpc>
                <a:spcPct val="100000"/>
              </a:lnSpc>
              <a:buSzPct val="95833"/>
              <a:buFont typeface="Arial"/>
              <a:buChar char="▪"/>
              <a:tabLst>
                <a:tab pos="69850" algn="l"/>
              </a:tabLst>
            </a:pP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Course</a:t>
            </a:r>
            <a:r>
              <a:rPr sz="1200" b="1" spc="-20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7A51"/>
                </a:solidFill>
                <a:latin typeface="Calibri"/>
                <a:cs typeface="Calibri"/>
              </a:rPr>
              <a:t>Enrolled</a:t>
            </a:r>
            <a:r>
              <a:rPr sz="1200" b="1" spc="250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AE7A51"/>
                </a:solidFill>
                <a:latin typeface="Calibri"/>
                <a:cs typeface="Calibri"/>
              </a:rPr>
              <a:t>:</a:t>
            </a:r>
            <a:r>
              <a:rPr lang="en-US" sz="1200" b="1" dirty="0">
                <a:solidFill>
                  <a:srgbClr val="AE7A51"/>
                </a:solidFill>
                <a:latin typeface="Calibri"/>
                <a:cs typeface="Calibri"/>
              </a:rPr>
              <a:t> 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Computer Engineering (</a:t>
            </a:r>
            <a:r>
              <a:rPr lang="en-US" sz="1200" b="1" dirty="0" err="1">
                <a:solidFill>
                  <a:srgbClr val="10B511"/>
                </a:solidFill>
                <a:latin typeface="Calibri"/>
                <a:cs typeface="Calibri"/>
              </a:rPr>
              <a:t>B.Tech</a:t>
            </a:r>
            <a:r>
              <a:rPr lang="en-US" sz="1200" b="1" dirty="0">
                <a:solidFill>
                  <a:srgbClr val="10B511"/>
                </a:solidFill>
                <a:latin typeface="Calibri"/>
                <a:cs typeface="Calibri"/>
              </a:rPr>
              <a:t>)</a:t>
            </a:r>
            <a:endParaRPr sz="1200" dirty="0">
              <a:solidFill>
                <a:srgbClr val="10B511"/>
              </a:solidFill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977" y="453600"/>
            <a:ext cx="1970201" cy="139300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186539" y="815700"/>
            <a:ext cx="7540625" cy="3654425"/>
            <a:chOff x="1186539" y="815700"/>
            <a:chExt cx="7540625" cy="3654425"/>
          </a:xfrm>
        </p:grpSpPr>
        <p:sp>
          <p:nvSpPr>
            <p:cNvPr id="21" name="object 21"/>
            <p:cNvSpPr/>
            <p:nvPr/>
          </p:nvSpPr>
          <p:spPr>
            <a:xfrm>
              <a:off x="1194476" y="1900353"/>
              <a:ext cx="7009765" cy="10795"/>
            </a:xfrm>
            <a:custGeom>
              <a:avLst/>
              <a:gdLst/>
              <a:ahLst/>
              <a:cxnLst/>
              <a:rect l="l" t="t" r="r" b="b"/>
              <a:pathLst>
                <a:path w="7009765" h="10794">
                  <a:moveTo>
                    <a:pt x="0" y="10199"/>
                  </a:moveTo>
                  <a:lnTo>
                    <a:pt x="7009500" y="0"/>
                  </a:lnTo>
                </a:path>
              </a:pathLst>
            </a:custGeom>
            <a:ln w="15874">
              <a:solidFill>
                <a:srgbClr val="0078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7498" y="2709675"/>
              <a:ext cx="2309624" cy="17602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4648" y="2747775"/>
              <a:ext cx="2195324" cy="16459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1800" y="815700"/>
              <a:ext cx="1309274" cy="668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564" cy="5207794"/>
            <a:chOff x="0" y="0"/>
            <a:chExt cx="9144564" cy="5143529"/>
          </a:xfrm>
        </p:grpSpPr>
        <p:sp>
          <p:nvSpPr>
            <p:cNvPr id="4" name="object 4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82599" y="1550700"/>
              <a:ext cx="5561965" cy="3592829"/>
            </a:xfrm>
            <a:custGeom>
              <a:avLst/>
              <a:gdLst/>
              <a:ahLst/>
              <a:cxnLst/>
              <a:rect l="l" t="t" r="r" b="b"/>
              <a:pathLst>
                <a:path w="5561965" h="3592829">
                  <a:moveTo>
                    <a:pt x="5561399" y="3592799"/>
                  </a:moveTo>
                  <a:lnTo>
                    <a:pt x="0" y="3592799"/>
                  </a:lnTo>
                  <a:lnTo>
                    <a:pt x="5561399" y="0"/>
                  </a:lnTo>
                  <a:lnTo>
                    <a:pt x="5561399" y="359279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8" name="object 8"/>
            <p:cNvSpPr/>
            <p:nvPr/>
          </p:nvSpPr>
          <p:spPr>
            <a:xfrm>
              <a:off x="30" y="2824500"/>
              <a:ext cx="7370445" cy="2319020"/>
            </a:xfrm>
            <a:custGeom>
              <a:avLst/>
              <a:gdLst/>
              <a:ahLst/>
              <a:cxnLst/>
              <a:rect l="l" t="t" r="r" b="b"/>
              <a:pathLst>
                <a:path w="7370445" h="2319020">
                  <a:moveTo>
                    <a:pt x="7370400" y="2318999"/>
                  </a:moveTo>
                  <a:lnTo>
                    <a:pt x="0" y="2318999"/>
                  </a:lnTo>
                  <a:lnTo>
                    <a:pt x="0" y="0"/>
                  </a:lnTo>
                  <a:lnTo>
                    <a:pt x="7370400" y="2318999"/>
                  </a:lnTo>
                  <a:close/>
                </a:path>
              </a:pathLst>
            </a:custGeom>
            <a:solidFill>
              <a:srgbClr val="44709D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3224" y="206250"/>
              <a:ext cx="8737600" cy="4731385"/>
            </a:xfrm>
            <a:custGeom>
              <a:avLst/>
              <a:gdLst/>
              <a:ahLst/>
              <a:cxnLst/>
              <a:rect l="l" t="t" r="r" b="b"/>
              <a:pathLst>
                <a:path w="8737600" h="4731385">
                  <a:moveTo>
                    <a:pt x="8737499" y="4730999"/>
                  </a:moveTo>
                  <a:lnTo>
                    <a:pt x="0" y="4730999"/>
                  </a:lnTo>
                  <a:lnTo>
                    <a:pt x="0" y="0"/>
                  </a:lnTo>
                  <a:lnTo>
                    <a:pt x="8737499" y="0"/>
                  </a:lnTo>
                  <a:lnTo>
                    <a:pt x="8737499" y="4730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1619" cy="51421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7126" y="1816099"/>
              <a:ext cx="7055484" cy="0"/>
            </a:xfrm>
            <a:custGeom>
              <a:avLst/>
              <a:gdLst/>
              <a:ahLst/>
              <a:cxnLst/>
              <a:rect l="l" t="t" r="r" b="b"/>
              <a:pathLst>
                <a:path w="7055484">
                  <a:moveTo>
                    <a:pt x="0" y="0"/>
                  </a:moveTo>
                  <a:lnTo>
                    <a:pt x="7055399" y="0"/>
                  </a:lnTo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1619" cy="514216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7D3F6E-B286-4D60-8D9F-43739EB27B62}"/>
              </a:ext>
            </a:extLst>
          </p:cNvPr>
          <p:cNvCxnSpPr>
            <a:cxnSpLocks/>
          </p:cNvCxnSpPr>
          <p:nvPr/>
        </p:nvCxnSpPr>
        <p:spPr>
          <a:xfrm>
            <a:off x="4572000" y="457200"/>
            <a:ext cx="0" cy="42819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5FB05AE-8E2D-4228-B926-FFDA33133E14}"/>
              </a:ext>
            </a:extLst>
          </p:cNvPr>
          <p:cNvSpPr/>
          <p:nvPr/>
        </p:nvSpPr>
        <p:spPr>
          <a:xfrm>
            <a:off x="618595" y="534047"/>
            <a:ext cx="373737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38976C"/>
                </a:solidFill>
                <a:latin typeface="Arial MT"/>
                <a:cs typeface="Arial MT"/>
              </a:rPr>
              <a:t>Problem Statement:</a:t>
            </a:r>
          </a:p>
          <a:p>
            <a:endParaRPr lang="en-US" dirty="0">
              <a:solidFill>
                <a:srgbClr val="38976C"/>
              </a:solidFill>
              <a:latin typeface="Arial MT"/>
              <a:cs typeface="Arial MT"/>
            </a:endParaRPr>
          </a:p>
          <a:p>
            <a:r>
              <a:rPr lang="en-US" sz="1200" dirty="0">
                <a:solidFill>
                  <a:srgbClr val="3B9886"/>
                </a:solidFill>
                <a:latin typeface="Arial MT"/>
              </a:rPr>
              <a:t>Problem 1 - Global Article Summarization and Link Analysis </a:t>
            </a:r>
            <a:r>
              <a:rPr lang="en-IN" sz="1200" dirty="0">
                <a:solidFill>
                  <a:srgbClr val="3B9886"/>
                </a:solidFill>
                <a:latin typeface="Arial MT"/>
              </a:rPr>
              <a:t>Platform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</a:t>
            </a:r>
            <a:endParaRPr lang="en-IN" sz="1200" dirty="0">
              <a:solidFill>
                <a:srgbClr val="3B9886"/>
              </a:solidFill>
              <a:latin typeface="Arial M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9D746B-4E69-4348-8474-7CB70FC67B79}"/>
              </a:ext>
            </a:extLst>
          </p:cNvPr>
          <p:cNvSpPr/>
          <p:nvPr/>
        </p:nvSpPr>
        <p:spPr>
          <a:xfrm>
            <a:off x="507916" y="1607267"/>
            <a:ext cx="132728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700" spc="-5" dirty="0">
                <a:solidFill>
                  <a:srgbClr val="40829B"/>
                </a:solidFill>
                <a:latin typeface="Arial MT"/>
                <a:cs typeface="Arial MT"/>
              </a:rPr>
              <a:t>Flowchart: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AEE745-1A7C-4917-84CC-8BDEED58187B}"/>
              </a:ext>
            </a:extLst>
          </p:cNvPr>
          <p:cNvSpPr/>
          <p:nvPr/>
        </p:nvSpPr>
        <p:spPr>
          <a:xfrm>
            <a:off x="551213" y="4311428"/>
            <a:ext cx="1494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400" dirty="0">
                <a:solidFill>
                  <a:srgbClr val="40829B"/>
                </a:solidFill>
                <a:latin typeface="Arial MT"/>
                <a:cs typeface="Arial MT"/>
                <a:hlinkClick r:id="rId7"/>
              </a:rPr>
              <a:t>Flowchart link</a:t>
            </a:r>
            <a:endParaRPr lang="en-US" sz="1400" dirty="0">
              <a:solidFill>
                <a:srgbClr val="40829B"/>
              </a:solidFill>
              <a:latin typeface="Arial MT"/>
              <a:cs typeface="Arial M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BF89B5-B0CD-4DBD-8E06-671916AEB7F2}"/>
              </a:ext>
            </a:extLst>
          </p:cNvPr>
          <p:cNvSpPr/>
          <p:nvPr/>
        </p:nvSpPr>
        <p:spPr>
          <a:xfrm>
            <a:off x="4558226" y="578010"/>
            <a:ext cx="3938162" cy="334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700" dirty="0">
                <a:solidFill>
                  <a:srgbClr val="3B9886"/>
                </a:solidFill>
                <a:latin typeface="Arial MT"/>
                <a:cs typeface="Arial MT"/>
              </a:rPr>
              <a:t>Objectives: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endParaRPr lang="en-US" sz="1600" dirty="0">
              <a:solidFill>
                <a:srgbClr val="3B9886"/>
              </a:solidFill>
              <a:latin typeface="Arial MT"/>
              <a:cs typeface="Arial MT"/>
            </a:endParaRPr>
          </a:p>
          <a:p>
            <a:pPr marL="369570" indent="-2286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Efficient model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filter Articles 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using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NLP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techniques for relevance and accuracy</a:t>
            </a:r>
          </a:p>
          <a:p>
            <a:pPr marL="369570" indent="-2286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Summarization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model allowing user to adjust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length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and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language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of summary</a:t>
            </a:r>
          </a:p>
          <a:p>
            <a:pPr marL="369570" indent="-2286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Summary of not only Text but also the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visuals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(audio, video, pictures,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charts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) included in an Article</a:t>
            </a:r>
          </a:p>
          <a:p>
            <a:pPr marL="369570" indent="-228600"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Related Fake News Detection</a:t>
            </a:r>
          </a:p>
          <a:p>
            <a:pPr marL="369570" indent="-2286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Article Suggestion</a:t>
            </a:r>
          </a:p>
          <a:p>
            <a:pPr marL="369570" indent="-2286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Customizable UI Interface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Theme Customization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935607-29B8-4AAF-BC9C-C5893F1778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4" y="1743148"/>
            <a:ext cx="3758081" cy="29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1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564" cy="5207794"/>
            <a:chOff x="0" y="0"/>
            <a:chExt cx="9144564" cy="5143529"/>
          </a:xfrm>
        </p:grpSpPr>
        <p:sp>
          <p:nvSpPr>
            <p:cNvPr id="4" name="object 4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82599" y="1550700"/>
              <a:ext cx="5561965" cy="3592829"/>
            </a:xfrm>
            <a:custGeom>
              <a:avLst/>
              <a:gdLst/>
              <a:ahLst/>
              <a:cxnLst/>
              <a:rect l="l" t="t" r="r" b="b"/>
              <a:pathLst>
                <a:path w="5561965" h="3592829">
                  <a:moveTo>
                    <a:pt x="5561399" y="3592799"/>
                  </a:moveTo>
                  <a:lnTo>
                    <a:pt x="0" y="3592799"/>
                  </a:lnTo>
                  <a:lnTo>
                    <a:pt x="5561399" y="0"/>
                  </a:lnTo>
                  <a:lnTo>
                    <a:pt x="5561399" y="359279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8" name="object 8"/>
            <p:cNvSpPr/>
            <p:nvPr/>
          </p:nvSpPr>
          <p:spPr>
            <a:xfrm>
              <a:off x="30" y="2824500"/>
              <a:ext cx="7370445" cy="2319020"/>
            </a:xfrm>
            <a:custGeom>
              <a:avLst/>
              <a:gdLst/>
              <a:ahLst/>
              <a:cxnLst/>
              <a:rect l="l" t="t" r="r" b="b"/>
              <a:pathLst>
                <a:path w="7370445" h="2319020">
                  <a:moveTo>
                    <a:pt x="7370400" y="2318999"/>
                  </a:moveTo>
                  <a:lnTo>
                    <a:pt x="0" y="2318999"/>
                  </a:lnTo>
                  <a:lnTo>
                    <a:pt x="0" y="0"/>
                  </a:lnTo>
                  <a:lnTo>
                    <a:pt x="7370400" y="2318999"/>
                  </a:lnTo>
                  <a:close/>
                </a:path>
              </a:pathLst>
            </a:custGeom>
            <a:solidFill>
              <a:srgbClr val="44709D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3224" y="206250"/>
              <a:ext cx="8737600" cy="4731385"/>
            </a:xfrm>
            <a:custGeom>
              <a:avLst/>
              <a:gdLst/>
              <a:ahLst/>
              <a:cxnLst/>
              <a:rect l="l" t="t" r="r" b="b"/>
              <a:pathLst>
                <a:path w="8737600" h="4731385">
                  <a:moveTo>
                    <a:pt x="8737499" y="4730999"/>
                  </a:moveTo>
                  <a:lnTo>
                    <a:pt x="0" y="4730999"/>
                  </a:lnTo>
                  <a:lnTo>
                    <a:pt x="0" y="0"/>
                  </a:lnTo>
                  <a:lnTo>
                    <a:pt x="8737499" y="0"/>
                  </a:lnTo>
                  <a:lnTo>
                    <a:pt x="8737499" y="4730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1619" cy="51421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7126" y="1816099"/>
              <a:ext cx="7055484" cy="0"/>
            </a:xfrm>
            <a:custGeom>
              <a:avLst/>
              <a:gdLst/>
              <a:ahLst/>
              <a:cxnLst/>
              <a:rect l="l" t="t" r="r" b="b"/>
              <a:pathLst>
                <a:path w="7055484">
                  <a:moveTo>
                    <a:pt x="0" y="0"/>
                  </a:moveTo>
                  <a:lnTo>
                    <a:pt x="7055399" y="0"/>
                  </a:lnTo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1619" cy="514216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8325E30-570E-4722-82D7-B566C901E303}"/>
              </a:ext>
            </a:extLst>
          </p:cNvPr>
          <p:cNvSpPr/>
          <p:nvPr/>
        </p:nvSpPr>
        <p:spPr>
          <a:xfrm>
            <a:off x="466318" y="540256"/>
            <a:ext cx="4026278" cy="247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700" dirty="0">
                <a:solidFill>
                  <a:srgbClr val="3E9599"/>
                </a:solidFill>
                <a:latin typeface="Arial MT"/>
                <a:cs typeface="Arial MT"/>
              </a:rPr>
              <a:t>Methodology:</a:t>
            </a:r>
            <a:endParaRPr lang="en-US" sz="1400" dirty="0">
              <a:solidFill>
                <a:srgbClr val="3E9599"/>
              </a:solidFill>
              <a:latin typeface="Arial MT"/>
              <a:cs typeface="Arial MT"/>
            </a:endParaRPr>
          </a:p>
          <a:p>
            <a:pPr marL="483870" indent="-342900"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Algorithm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Extract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 pictures, videos From articles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NLP(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SpaCy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)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 and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ML(NER)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 model for summarization, length adjustment and Fake news Detection 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Model Training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Illustration of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AI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 to detect Relationship between Articles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Implementing user Friendly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UI Interface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7D3F6E-B286-4D60-8D9F-43739EB27B62}"/>
              </a:ext>
            </a:extLst>
          </p:cNvPr>
          <p:cNvCxnSpPr>
            <a:cxnSpLocks/>
          </p:cNvCxnSpPr>
          <p:nvPr/>
        </p:nvCxnSpPr>
        <p:spPr>
          <a:xfrm>
            <a:off x="4572000" y="457200"/>
            <a:ext cx="0" cy="42819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CEC9DD6-332D-4573-AD56-A2178D85C58B}"/>
              </a:ext>
            </a:extLst>
          </p:cNvPr>
          <p:cNvSpPr/>
          <p:nvPr/>
        </p:nvSpPr>
        <p:spPr>
          <a:xfrm>
            <a:off x="506038" y="2918605"/>
            <a:ext cx="4145368" cy="2282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700" dirty="0">
                <a:solidFill>
                  <a:srgbClr val="3B9886"/>
                </a:solidFill>
                <a:latin typeface="Arial MT"/>
                <a:cs typeface="Arial MT"/>
              </a:rPr>
              <a:t>Future Aspect: 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3B9886"/>
                </a:solidFill>
                <a:latin typeface="Arial MT"/>
                <a:cs typeface="Arial MT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Text to Speech 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feature to allow users                to listen Summary, Articles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Community Forum 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where users with similar interest can discuss</a:t>
            </a:r>
          </a:p>
          <a:p>
            <a:pPr marL="483870" indent="-342900">
              <a:lnSpc>
                <a:spcPct val="100000"/>
              </a:lnSpc>
              <a:spcBef>
                <a:spcPts val="995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Take a note </a:t>
            </a:r>
            <a:r>
              <a:rPr lang="en-US" sz="1200" dirty="0">
                <a:solidFill>
                  <a:srgbClr val="3B9886"/>
                </a:solidFill>
                <a:latin typeface="Arial MT"/>
                <a:cs typeface="Arial MT"/>
              </a:rPr>
              <a:t>feature to create, organize and search notes efficiently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endParaRPr lang="en-US" dirty="0">
              <a:solidFill>
                <a:srgbClr val="3E9599"/>
              </a:solidFill>
              <a:latin typeface="Arial MT"/>
              <a:cs typeface="Arial M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0806D5-EE80-483A-909D-C803BA4368C9}"/>
              </a:ext>
            </a:extLst>
          </p:cNvPr>
          <p:cNvSpPr/>
          <p:nvPr/>
        </p:nvSpPr>
        <p:spPr>
          <a:xfrm>
            <a:off x="4582314" y="540256"/>
            <a:ext cx="4026274" cy="396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700" dirty="0">
                <a:solidFill>
                  <a:srgbClr val="3E9599"/>
                </a:solidFill>
                <a:latin typeface="Arial MT"/>
                <a:cs typeface="Arial MT"/>
              </a:rPr>
              <a:t>Use Case :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Actor 1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User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Use case 1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Summary with required Requirements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Goal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Identifying user’s interest, Detecting whether news is fake or not, providing summary of news with language and length flexibility.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Actor 2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System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Use case 1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Query Processing, suggestion of relevant Articles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Goal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Understanding user’s Interest and providing relevant material using AI techniques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Use case 2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Customized Summarization, presentation </a:t>
            </a:r>
          </a:p>
          <a:p>
            <a:pPr marL="140970">
              <a:lnSpc>
                <a:spcPct val="100000"/>
              </a:lnSpc>
              <a:spcBef>
                <a:spcPts val="995"/>
              </a:spcBef>
            </a:pPr>
            <a:r>
              <a:rPr lang="en-US" sz="1200" dirty="0">
                <a:solidFill>
                  <a:srgbClr val="2A5054"/>
                </a:solidFill>
                <a:latin typeface="Arial MT"/>
                <a:cs typeface="Arial MT"/>
              </a:rPr>
              <a:t>Goal</a:t>
            </a:r>
            <a:r>
              <a:rPr lang="en-US" sz="1200" dirty="0">
                <a:solidFill>
                  <a:srgbClr val="3E9599"/>
                </a:solidFill>
                <a:latin typeface="Arial MT"/>
                <a:cs typeface="Arial MT"/>
              </a:rPr>
              <a:t>: Customized summarization based on user’s preference in terms of length, language and Selective presentation of UI interface.</a:t>
            </a:r>
          </a:p>
        </p:txBody>
      </p:sp>
    </p:spTree>
    <p:extLst>
      <p:ext uri="{BB962C8B-B14F-4D97-AF65-F5344CB8AC3E}">
        <p14:creationId xmlns:p14="http://schemas.microsoft.com/office/powerpoint/2010/main" val="211020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60706"/>
            <a:ext cx="1845817" cy="4594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2152" y="2360706"/>
              <a:ext cx="1841847" cy="4594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1619" cy="51421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65374"/>
              <a:ext cx="571128" cy="4548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7739" y="2365374"/>
              <a:ext cx="566259" cy="4548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459" y="376872"/>
              <a:ext cx="8565093" cy="45968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4602" y="366101"/>
              <a:ext cx="8420735" cy="4412615"/>
            </a:xfrm>
            <a:custGeom>
              <a:avLst/>
              <a:gdLst/>
              <a:ahLst/>
              <a:cxnLst/>
              <a:rect l="l" t="t" r="r" b="b"/>
              <a:pathLst>
                <a:path w="8420735" h="4412615">
                  <a:moveTo>
                    <a:pt x="8420699" y="4412399"/>
                  </a:moveTo>
                  <a:lnTo>
                    <a:pt x="0" y="4412399"/>
                  </a:lnTo>
                  <a:lnTo>
                    <a:pt x="0" y="0"/>
                  </a:lnTo>
                  <a:lnTo>
                    <a:pt x="8420699" y="0"/>
                  </a:lnTo>
                  <a:lnTo>
                    <a:pt x="8420699" y="441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6008" y="457200"/>
              <a:ext cx="8229600" cy="4229100"/>
            </a:xfrm>
            <a:custGeom>
              <a:avLst/>
              <a:gdLst/>
              <a:ahLst/>
              <a:cxnLst/>
              <a:rect l="l" t="t" r="r" b="b"/>
              <a:pathLst>
                <a:path w="8229600" h="4229100">
                  <a:moveTo>
                    <a:pt x="0" y="0"/>
                  </a:moveTo>
                  <a:lnTo>
                    <a:pt x="8229600" y="0"/>
                  </a:lnTo>
                  <a:lnTo>
                    <a:pt x="8229600" y="4229099"/>
                  </a:lnTo>
                  <a:lnTo>
                    <a:pt x="0" y="4229099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7524"/>
              </p:ext>
            </p:extLst>
          </p:nvPr>
        </p:nvGraphicFramePr>
        <p:xfrm>
          <a:off x="586184" y="1631272"/>
          <a:ext cx="7893050" cy="1997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265">
                <a:tc>
                  <a:txBody>
                    <a:bodyPr/>
                    <a:lstStyle/>
                    <a:p>
                      <a:pPr marL="31750">
                        <a:lnSpc>
                          <a:spcPts val="1310"/>
                        </a:lnSpc>
                      </a:pPr>
                      <a:endParaRPr sz="1200" dirty="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31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MS UI Gothic"/>
                        <a:cs typeface="MS UI Gothic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MS UI Gothic"/>
                        <a:cs typeface="MS UI Gothic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MS UI Gothic"/>
                        <a:cs typeface="MS UI Gothic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MS UI Gothic"/>
                        <a:cs typeface="MS UI Gothic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65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  <a:spcBef>
                          <a:spcPts val="645"/>
                        </a:spcBef>
                      </a:pPr>
                      <a:endParaRPr sz="1200">
                        <a:latin typeface="MS UI Gothic"/>
                        <a:cs typeface="MS UI Gothic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360"/>
                        </a:lnSpc>
                        <a:spcBef>
                          <a:spcPts val="64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0" y="2346717"/>
            <a:ext cx="9144000" cy="494030"/>
            <a:chOff x="0" y="2346717"/>
            <a:chExt cx="9144000" cy="49403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27" y="2346717"/>
              <a:ext cx="34199" cy="493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366010"/>
              <a:ext cx="569214" cy="4548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0782" y="2346717"/>
              <a:ext cx="34199" cy="493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9358" y="2366010"/>
              <a:ext cx="564641" cy="45481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6F92CB-82EA-46B4-A9FA-FD75481E847D}"/>
              </a:ext>
            </a:extLst>
          </p:cNvPr>
          <p:cNvSpPr txBox="1"/>
          <p:nvPr/>
        </p:nvSpPr>
        <p:spPr>
          <a:xfrm>
            <a:off x="948028" y="804028"/>
            <a:ext cx="6629400" cy="3864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AINNOVATORS: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600" b="1" dirty="0">
                <a:solidFill>
                  <a:srgbClr val="5D7C3F"/>
                </a:solidFill>
              </a:rPr>
              <a:t>Team Leader Name</a:t>
            </a:r>
            <a:r>
              <a:rPr lang="en-US" sz="1600" dirty="0">
                <a:solidFill>
                  <a:srgbClr val="5D7C3F"/>
                </a:solidFill>
              </a:rPr>
              <a:t>: </a:t>
            </a:r>
            <a:r>
              <a:rPr lang="en-US" sz="1600" b="1" dirty="0"/>
              <a:t>Sahil Kulkarni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600" b="1" dirty="0"/>
              <a:t>Branch: </a:t>
            </a:r>
            <a:r>
              <a:rPr lang="en-US" sz="1600" b="1" dirty="0" err="1"/>
              <a:t>B.Tech</a:t>
            </a:r>
            <a:r>
              <a:rPr lang="en-US" sz="1600" b="1" dirty="0"/>
              <a:t> Stream : Computer Engineering  Year : SE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600" b="1" dirty="0"/>
              <a:t> Expertise: AI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600" b="1" dirty="0">
                <a:solidFill>
                  <a:srgbClr val="5D7C3F"/>
                </a:solidFill>
              </a:rPr>
              <a:t>Team Member 1 Name: </a:t>
            </a:r>
            <a:r>
              <a:rPr lang="en-US" sz="1600" b="1" dirty="0" err="1"/>
              <a:t>Samyak</a:t>
            </a:r>
            <a:r>
              <a:rPr lang="en-US" sz="1600" b="1" dirty="0"/>
              <a:t> </a:t>
            </a:r>
            <a:r>
              <a:rPr lang="en-US" sz="1600" b="1" dirty="0" err="1"/>
              <a:t>Raka</a:t>
            </a:r>
            <a:endParaRPr lang="en-US" sz="1600" b="1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600" b="1" dirty="0"/>
              <a:t> Branch: </a:t>
            </a:r>
            <a:r>
              <a:rPr lang="en-US" sz="1600" b="1" dirty="0" err="1"/>
              <a:t>B.Tech</a:t>
            </a:r>
            <a:r>
              <a:rPr lang="en-US" sz="1600" b="1" dirty="0"/>
              <a:t> Stream : Computer Engineering  Year : SE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600" b="1" dirty="0">
                <a:solidFill>
                  <a:srgbClr val="5D7C3F"/>
                </a:solidFill>
              </a:rPr>
              <a:t>Team Member 2 Name: </a:t>
            </a:r>
            <a:r>
              <a:rPr lang="en-US" sz="1600" b="1" dirty="0" err="1"/>
              <a:t>Vedant</a:t>
            </a:r>
            <a:r>
              <a:rPr lang="en-US" sz="1600" b="1" dirty="0"/>
              <a:t> Joshi</a:t>
            </a:r>
          </a:p>
          <a:p>
            <a:pPr>
              <a:buClr>
                <a:srgbClr val="5D7C3F"/>
              </a:buClr>
              <a:buSzPts val="1200"/>
            </a:pPr>
            <a:r>
              <a:rPr lang="en-US" sz="1600" b="1" dirty="0"/>
              <a:t>Branch: </a:t>
            </a:r>
            <a:r>
              <a:rPr lang="en-US" sz="1600" b="1" dirty="0" err="1"/>
              <a:t>B.Tech</a:t>
            </a:r>
            <a:r>
              <a:rPr lang="en-US" sz="1600" b="1" dirty="0"/>
              <a:t> Stream : Computer Engineering  Year: SE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600" b="1" dirty="0">
                <a:solidFill>
                  <a:srgbClr val="5D7C3F"/>
                </a:solidFill>
              </a:rPr>
              <a:t>Team Member 3 Name: </a:t>
            </a:r>
            <a:r>
              <a:rPr lang="en-US" sz="1600" b="1" dirty="0" err="1"/>
              <a:t>Ishwari</a:t>
            </a:r>
            <a:r>
              <a:rPr lang="en-US" sz="1600" b="1" dirty="0"/>
              <a:t> </a:t>
            </a:r>
            <a:r>
              <a:rPr lang="en-US" sz="1600" b="1" dirty="0" err="1"/>
              <a:t>Sangle</a:t>
            </a:r>
            <a:r>
              <a:rPr lang="en-US" sz="1600" b="1" dirty="0"/>
              <a:t> </a:t>
            </a:r>
          </a:p>
          <a:p>
            <a:pPr>
              <a:buClr>
                <a:srgbClr val="5D7C3F"/>
              </a:buClr>
              <a:buSzPts val="1200"/>
            </a:pPr>
            <a:r>
              <a:rPr lang="en-US" sz="1600" b="1" dirty="0"/>
              <a:t>Branch: </a:t>
            </a:r>
            <a:r>
              <a:rPr lang="en-US" sz="1600" b="1" dirty="0" err="1"/>
              <a:t>B.Tech</a:t>
            </a:r>
            <a:r>
              <a:rPr lang="en-US" sz="1600" b="1" dirty="0"/>
              <a:t> Stream :  IT Engineering Year: SE  Expertise: </a:t>
            </a:r>
          </a:p>
          <a:p>
            <a:pPr>
              <a:buClr>
                <a:srgbClr val="5D7C3F"/>
              </a:buClr>
              <a:buSzPts val="1200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411</Words>
  <Application>Microsoft Office PowerPoint</Application>
  <PresentationFormat>On-screen Show (16:9)</PresentationFormat>
  <Paragraphs>54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MS UI Gothic</vt:lpstr>
      <vt:lpstr>Arial</vt:lpstr>
      <vt:lpstr>Arial MT</vt:lpstr>
      <vt:lpstr>Calibri</vt:lpstr>
      <vt:lpstr>Lucida Sans Unicode</vt:lpstr>
      <vt:lpstr>Times New Roman</vt:lpstr>
      <vt:lpstr>Office Theme</vt:lpstr>
      <vt:lpstr>TEAM DETAILS AND PROBLEM  STATEMENT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openhack_ppt_template.pptx</dc:title>
  <cp:lastModifiedBy>KVN NAik</cp:lastModifiedBy>
  <cp:revision>30</cp:revision>
  <dcterms:created xsi:type="dcterms:W3CDTF">2024-02-10T18:12:43Z</dcterms:created>
  <dcterms:modified xsi:type="dcterms:W3CDTF">2024-02-14T14:48:28Z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